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45"/>
  </p:notesMasterIdLst>
  <p:handoutMasterIdLst>
    <p:handoutMasterId r:id="rId46"/>
  </p:handoutMasterIdLst>
  <p:sldIdLst>
    <p:sldId id="394" r:id="rId3"/>
    <p:sldId id="466" r:id="rId4"/>
    <p:sldId id="500" r:id="rId5"/>
    <p:sldId id="506" r:id="rId6"/>
    <p:sldId id="501" r:id="rId7"/>
    <p:sldId id="519" r:id="rId8"/>
    <p:sldId id="512" r:id="rId9"/>
    <p:sldId id="507" r:id="rId10"/>
    <p:sldId id="508" r:id="rId11"/>
    <p:sldId id="509" r:id="rId12"/>
    <p:sldId id="502" r:id="rId13"/>
    <p:sldId id="514" r:id="rId14"/>
    <p:sldId id="538" r:id="rId15"/>
    <p:sldId id="510" r:id="rId16"/>
    <p:sldId id="516" r:id="rId17"/>
    <p:sldId id="526" r:id="rId18"/>
    <p:sldId id="525" r:id="rId19"/>
    <p:sldId id="518" r:id="rId20"/>
    <p:sldId id="511" r:id="rId21"/>
    <p:sldId id="532" r:id="rId22"/>
    <p:sldId id="520" r:id="rId23"/>
    <p:sldId id="521" r:id="rId24"/>
    <p:sldId id="533" r:id="rId25"/>
    <p:sldId id="523" r:id="rId26"/>
    <p:sldId id="522" r:id="rId27"/>
    <p:sldId id="539" r:id="rId28"/>
    <p:sldId id="530" r:id="rId29"/>
    <p:sldId id="531" r:id="rId30"/>
    <p:sldId id="505" r:id="rId31"/>
    <p:sldId id="527" r:id="rId32"/>
    <p:sldId id="535" r:id="rId33"/>
    <p:sldId id="534" r:id="rId34"/>
    <p:sldId id="515" r:id="rId35"/>
    <p:sldId id="524" r:id="rId36"/>
    <p:sldId id="536" r:id="rId37"/>
    <p:sldId id="537" r:id="rId38"/>
    <p:sldId id="503" r:id="rId39"/>
    <p:sldId id="542" r:id="rId40"/>
    <p:sldId id="543" r:id="rId41"/>
    <p:sldId id="544" r:id="rId42"/>
    <p:sldId id="545" r:id="rId43"/>
    <p:sldId id="546" r:id="rId4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389FFBE-B171-4941-A9DF-3E0F14F69EB9}">
          <p14:sldIdLst>
            <p14:sldId id="394"/>
            <p14:sldId id="466"/>
            <p14:sldId id="500"/>
          </p14:sldIdLst>
        </p14:section>
        <p14:section name="Operators and Expressions" id="{F30E5402-52F0-4413-A437-00D05BFB7C24}">
          <p14:sldIdLst>
            <p14:sldId id="506"/>
            <p14:sldId id="501"/>
            <p14:sldId id="519"/>
            <p14:sldId id="512"/>
            <p14:sldId id="507"/>
            <p14:sldId id="508"/>
            <p14:sldId id="509"/>
            <p14:sldId id="502"/>
            <p14:sldId id="514"/>
            <p14:sldId id="538"/>
            <p14:sldId id="510"/>
            <p14:sldId id="516"/>
            <p14:sldId id="526"/>
          </p14:sldIdLst>
        </p14:section>
        <p14:section name="Conditional Statements" id="{DB9B9E4F-EDC6-4C10-A9F2-5C5A5E2885AD}">
          <p14:sldIdLst>
            <p14:sldId id="525"/>
            <p14:sldId id="518"/>
            <p14:sldId id="511"/>
            <p14:sldId id="532"/>
            <p14:sldId id="520"/>
            <p14:sldId id="521"/>
            <p14:sldId id="533"/>
          </p14:sldIdLst>
        </p14:section>
        <p14:section name="Loops" id="{6FEE07B6-4256-40F9-9612-1F752697E09C}">
          <p14:sldIdLst>
            <p14:sldId id="523"/>
            <p14:sldId id="522"/>
            <p14:sldId id="539"/>
            <p14:sldId id="530"/>
            <p14:sldId id="531"/>
          </p14:sldIdLst>
        </p14:section>
        <p14:section name="Practice" id="{EAEED3B0-E841-495C-9ACE-334E1DB4021E}">
          <p14:sldIdLst>
            <p14:sldId id="505"/>
            <p14:sldId id="527"/>
            <p14:sldId id="535"/>
            <p14:sldId id="534"/>
            <p14:sldId id="515"/>
            <p14:sldId id="524"/>
            <p14:sldId id="536"/>
            <p14:sldId id="537"/>
          </p14:sldIdLst>
        </p14:section>
        <p14:section name="Summary" id="{7E97E93C-F18A-4E72-A010-3A93B55315E7}">
          <p14:sldIdLst>
            <p14:sldId id="503"/>
            <p14:sldId id="542"/>
            <p14:sldId id="543"/>
            <p14:sldId id="544"/>
            <p14:sldId id="545"/>
            <p14:sldId id="54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>
        <p:scale>
          <a:sx n="93" d="100"/>
          <a:sy n="93" d="100"/>
        </p:scale>
        <p:origin x="34" y="-45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1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=""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=""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=""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=""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=""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=""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17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9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6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=""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=""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=""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=""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=""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=""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=""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=""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=""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=""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=""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=""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=""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=""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=""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=""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914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665085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8225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7254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897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=""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8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3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=""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6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6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02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mschool.com/math/assistance/figures_area/triangle/" TargetMode="External"/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culatorsoup.com/calculators/geometry-solids/cone.php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080/js-fundamentals-september-201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69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66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72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73.png"/><Relationship Id="rId10" Type="http://schemas.openxmlformats.org/officeDocument/2006/relationships/image" Target="../media/image65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63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hyperlink" Target="http://smartit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74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78.gif"/><Relationship Id="rId5" Type="http://schemas.openxmlformats.org/officeDocument/2006/relationships/image" Target="../media/image75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7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Operators, Expressions, Statements, Conditional Statements, Loops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9675812" y="6168964"/>
            <a:ext cx="2950749" cy="524686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68725" y="4976015"/>
            <a:ext cx="2950749" cy="506796"/>
          </a:xfrm>
        </p:spPr>
        <p:txBody>
          <a:bodyPr/>
          <a:lstStyle/>
          <a:p>
            <a:r>
              <a:rPr lang="en-US" sz="2800" dirty="0" err="1" smtClean="0"/>
              <a:t>SoftUni</a:t>
            </a:r>
            <a:r>
              <a:rPr lang="en-US" sz="2800" dirty="0" smtClean="0"/>
              <a:t> Team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Software University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8E5B31C1-521A-4178-AFC5-4D38A279DE4C}"/>
              </a:ext>
            </a:extLst>
          </p:cNvPr>
          <p:cNvSpPr txBox="1">
            <a:spLocks/>
          </p:cNvSpPr>
          <p:nvPr/>
        </p:nvSpPr>
        <p:spPr bwMode="auto">
          <a:xfrm>
            <a:off x="670972" y="5368868"/>
            <a:ext cx="2950749" cy="444536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072" rtl="0" eaLnBrk="1" fontAlgn="base" latinLnBrk="1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Technical Trainers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034333"/>
            <a:ext cx="3866432" cy="30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and Other Operators in JS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Assign a value to variable: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=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hlink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+=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hlink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-=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hlink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*=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hlink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/=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hlink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|=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hlink"/>
                </a:solidFill>
              </a:rPr>
              <a:t> </a:t>
            </a:r>
            <a:r>
              <a:rPr lang="en-US" sz="3200" dirty="0"/>
              <a:t>...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Conditional ternary operator 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0425" y="1957522"/>
            <a:ext cx="8764587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y</a:t>
            </a: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4; console.log(y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*=</a:t>
            </a: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2); </a:t>
            </a:r>
            <a:r>
              <a:rPr lang="es-E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8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z</a:t>
            </a: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y</a:t>
            </a: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3; </a:t>
            </a:r>
            <a:r>
              <a:rPr lang="es-E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y=3 and z=3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console.log(z</a:t>
            </a: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2); </a:t>
            </a:r>
            <a:r>
              <a:rPr lang="es-E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5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unknown_value;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console.log(unknown_value);</a:t>
            </a: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30425" y="5334000"/>
            <a:ext cx="8764587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(new Date()).getDay() % 2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0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"even date"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"odd date"</a:t>
            </a: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52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Leap Year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957" y="1271299"/>
            <a:ext cx="11804650" cy="557053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Write a JS function to check whether a year is leap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Can be divided to 4 and cannot be divided to 100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Or can be divided to 400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69807" y="2691154"/>
            <a:ext cx="1049211" cy="490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1980</a:t>
            </a:r>
            <a:endParaRPr lang="bg-BG" sz="2400" b="1" noProof="1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18738" y="264226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yes</a:t>
            </a:r>
            <a:endParaRPr lang="it-IT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08012" y="3473083"/>
            <a:ext cx="11125199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function leapYear(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leap = (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% 4 === 0 &amp;&amp; 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% 100 !== 0)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||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% 400 === 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console.log(leap ? "yes" : "no");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it-IT" sz="2400" b="1" noProof="1">
              <a:solidFill>
                <a:schemeClr val="tx2"/>
              </a:solidFill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005" y="6096000"/>
            <a:ext cx="105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b="1" dirty="0">
                <a:hlinkClick r:id="rId2"/>
              </a:rPr>
              <a:t>https://judge.softuni.bg/Contests/288</a:t>
            </a:r>
            <a:endParaRPr lang="en-US" b="1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808704" y="2691154"/>
            <a:ext cx="1049211" cy="490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1900</a:t>
            </a:r>
            <a:endParaRPr lang="bg-BG" sz="2400" b="1" noProof="1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477327" y="264226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Стрелка надясно 7"/>
          <p:cNvSpPr/>
          <p:nvPr/>
        </p:nvSpPr>
        <p:spPr bwMode="auto">
          <a:xfrm>
            <a:off x="6809943" y="2805344"/>
            <a:ext cx="381000" cy="26169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Стрелка надясно 15"/>
          <p:cNvSpPr/>
          <p:nvPr/>
        </p:nvSpPr>
        <p:spPr bwMode="auto">
          <a:xfrm>
            <a:off x="10010343" y="2761596"/>
            <a:ext cx="381000" cy="26169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82090"/>
            <a:ext cx="11804650" cy="5570537"/>
          </a:xfrm>
        </p:spPr>
        <p:txBody>
          <a:bodyPr>
            <a:normAutofit/>
          </a:bodyPr>
          <a:lstStyle/>
          <a:p>
            <a:r>
              <a:rPr lang="en-US" sz="3200" dirty="0"/>
              <a:t>Expressions combine variables, values, operators, function calls</a:t>
            </a:r>
          </a:p>
          <a:p>
            <a:pPr lvl="1"/>
            <a:r>
              <a:rPr lang="en-US" sz="3200" dirty="0"/>
              <a:t>Example: calculate circle area by given radius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2248" y="2534083"/>
            <a:ext cx="10810650" cy="28188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function circleArea(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 {</a:t>
            </a:r>
            <a:endParaRPr lang="es-ES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let area = Math.PI *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console.log(area); </a:t>
            </a:r>
            <a:r>
              <a:rPr lang="es-E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78.53981633974483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areaRounded = Math.round(area * 100) / 100;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console.log(areaRounded); </a:t>
            </a:r>
            <a:r>
              <a:rPr lang="es-E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78.54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994704" y="3154775"/>
            <a:ext cx="2819400" cy="36933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Circle Area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9737225" y="1986159"/>
            <a:ext cx="1966741" cy="1981200"/>
            <a:chOff x="9970426" y="2160956"/>
            <a:chExt cx="1153186" cy="1115644"/>
          </a:xfrm>
        </p:grpSpPr>
        <p:sp>
          <p:nvSpPr>
            <p:cNvPr id="32" name="Oval 31"/>
            <p:cNvSpPr/>
            <p:nvPr/>
          </p:nvSpPr>
          <p:spPr>
            <a:xfrm>
              <a:off x="9970426" y="2160956"/>
              <a:ext cx="1153186" cy="1115644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13035" y="2683282"/>
              <a:ext cx="60852" cy="6085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2" idx="6"/>
              <a:endCxn id="35" idx="2"/>
            </p:cNvCxnSpPr>
            <p:nvPr/>
          </p:nvCxnSpPr>
          <p:spPr>
            <a:xfrm flipH="1" flipV="1">
              <a:off x="10513035" y="2713708"/>
              <a:ext cx="610577" cy="5070"/>
            </a:xfrm>
            <a:prstGeom prst="lin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05761" y="2453791"/>
              <a:ext cx="469230" cy="207976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 = 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43389" y="2791438"/>
              <a:ext cx="1005834" cy="207976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area = 78.54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6005" y="6161316"/>
            <a:ext cx="105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b="1" dirty="0">
                <a:hlinkClick r:id="rId2"/>
              </a:rPr>
              <a:t>https://judge.softuni.bg/Contests/288</a:t>
            </a:r>
            <a:endParaRPr lang="en-US" b="1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514898" y="5352904"/>
            <a:ext cx="30480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circleArea(5);</a:t>
            </a:r>
            <a:endParaRPr lang="es-E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Закръглено правоъгълно изнесено означение 7"/>
          <p:cNvSpPr/>
          <p:nvPr/>
        </p:nvSpPr>
        <p:spPr bwMode="auto">
          <a:xfrm>
            <a:off x="7123088" y="2534082"/>
            <a:ext cx="2171723" cy="941039"/>
          </a:xfrm>
          <a:prstGeom prst="wedgeRoundRectCallout">
            <a:avLst>
              <a:gd name="adj1" fmla="val -42720"/>
              <a:gd name="adj2" fmla="val 19211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 b="1" dirty="0" smtClean="0">
                <a:solidFill>
                  <a:schemeClr val="bg2"/>
                </a:solidFill>
              </a:rPr>
              <a:t>Circle area</a:t>
            </a:r>
          </a:p>
          <a:p>
            <a:pPr lvl="0" algn="ctr"/>
            <a:r>
              <a:rPr lang="en-US" sz="2400" b="1" dirty="0" smtClean="0">
                <a:solidFill>
                  <a:schemeClr val="bg2"/>
                </a:solidFill>
              </a:rPr>
              <a:t>expression</a:t>
            </a:r>
            <a:endParaRPr lang="bg-BG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9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2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Triangle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356" y="1287463"/>
            <a:ext cx="11804650" cy="5570537"/>
          </a:xfrm>
        </p:spPr>
        <p:txBody>
          <a:bodyPr>
            <a:normAutofit/>
          </a:bodyPr>
          <a:lstStyle/>
          <a:p>
            <a:r>
              <a:rPr lang="en-US" sz="3200" dirty="0"/>
              <a:t>Calculate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triangle area </a:t>
            </a:r>
            <a:r>
              <a:rPr lang="en-US" sz="3200" dirty="0"/>
              <a:t>by its 3 sides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5182" y="2200922"/>
            <a:ext cx="1083297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function triangleArea(a, b, c) {</a:t>
            </a:r>
            <a:endParaRPr lang="es-ES" sz="24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  let sp = (a + b + c) / 2;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  let area </a:t>
            </a:r>
            <a:r>
              <a:rPr lang="es-ES" sz="2400" b="1" noProof="1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Math.sqrt(sp * (sp - a) * (sp - b) * (sp - c));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  return area;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825976" y="3083375"/>
            <a:ext cx="8001000" cy="43369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190464" y="4457696"/>
            <a:ext cx="518883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triangleArea(2, 3.5, 4);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3.4994419197923547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6005" y="6161316"/>
            <a:ext cx="105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b="1" dirty="0">
                <a:hlinkClick r:id="rId2"/>
              </a:rPr>
              <a:t>https://judge.softuni.bg/Contests/288</a:t>
            </a:r>
            <a:endParaRPr lang="en-US" b="1" dirty="0"/>
          </a:p>
        </p:txBody>
      </p:sp>
      <p:sp>
        <p:nvSpPr>
          <p:cNvPr id="18" name="Закръглено правоъгълно изнесено означение 7"/>
          <p:cNvSpPr/>
          <p:nvPr/>
        </p:nvSpPr>
        <p:spPr bwMode="auto">
          <a:xfrm>
            <a:off x="8220981" y="2503707"/>
            <a:ext cx="2667000" cy="533399"/>
          </a:xfrm>
          <a:prstGeom prst="wedgeRoundRectCallout">
            <a:avLst>
              <a:gd name="adj1" fmla="val -69411"/>
              <a:gd name="adj2" fmla="val 62590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 i="1" dirty="0">
                <a:solidFill>
                  <a:schemeClr val="bg2"/>
                </a:solidFill>
                <a:hlinkClick r:id="rId3"/>
              </a:rPr>
              <a:t>Heron's formula</a:t>
            </a:r>
            <a:endParaRPr lang="bg-BG" sz="24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3" grpId="0" animBg="1"/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Cone Volume and Surface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357" y="1287463"/>
            <a:ext cx="11804650" cy="5570537"/>
          </a:xfrm>
        </p:spPr>
        <p:txBody>
          <a:bodyPr>
            <a:normAutofit/>
          </a:bodyPr>
          <a:lstStyle/>
          <a:p>
            <a:r>
              <a:rPr lang="en-US" sz="3200" dirty="0"/>
              <a:t>Write a JS function to calculate cone volume and surface</a:t>
            </a:r>
          </a:p>
          <a:p>
            <a:pPr lvl="1"/>
            <a:r>
              <a:rPr lang="en-US" sz="3200" dirty="0"/>
              <a:t>The cone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h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radius of the base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r</a:t>
            </a:r>
            <a:r>
              <a:rPr lang="en-US" sz="3200" dirty="0"/>
              <a:t> are given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24" y="2719715"/>
            <a:ext cx="4518840" cy="2607024"/>
          </a:xfrm>
          <a:prstGeom prst="roundRect">
            <a:avLst>
              <a:gd name="adj" fmla="val 1078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227012" y="5715000"/>
            <a:ext cx="1181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Formulas + online calculator: </a:t>
            </a:r>
            <a:r>
              <a:rPr lang="bg-BG" sz="2400" dirty="0" smtClean="0"/>
              <a:t/>
            </a:r>
            <a:br>
              <a:rPr lang="bg-BG" sz="2400" dirty="0" smtClean="0"/>
            </a:br>
            <a:r>
              <a:rPr lang="en-US" sz="2400" b="1" dirty="0" smtClean="0">
                <a:hlinkClick r:id="rId3"/>
              </a:rPr>
              <a:t>http</a:t>
            </a:r>
            <a:r>
              <a:rPr lang="en-US" sz="2400" b="1" dirty="0">
                <a:hlinkClick r:id="rId3"/>
              </a:rPr>
              <a:t>://www.calculatorsoup.com/calculators/geometry-solids/cone.php</a:t>
            </a:r>
            <a:endParaRPr lang="en-US" sz="2400" b="1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4289" y="2737789"/>
            <a:ext cx="803033" cy="941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400" b="1" noProof="1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48289" y="2667000"/>
            <a:ext cx="3012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volume = 47.1239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area = 83.2298 </a:t>
            </a:r>
            <a:endParaRPr lang="it-IT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4289" y="4261440"/>
            <a:ext cx="803033" cy="941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3.3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7.8</a:t>
            </a:r>
            <a:endParaRPr lang="bg-BG" sz="2400" b="1" noProof="1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48289" y="4190651"/>
            <a:ext cx="3012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volume = 88.9511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area = 122.0159</a:t>
            </a:r>
            <a:r>
              <a:rPr lang="en-US" sz="2400" b="1" noProof="1">
                <a:solidFill>
                  <a:srgbClr val="FBEEDC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it-IT" sz="24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Стрелка надясно 6"/>
          <p:cNvSpPr/>
          <p:nvPr/>
        </p:nvSpPr>
        <p:spPr bwMode="auto">
          <a:xfrm>
            <a:off x="2039578" y="3056287"/>
            <a:ext cx="381000" cy="304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Стрелка надясно 16"/>
          <p:cNvSpPr/>
          <p:nvPr/>
        </p:nvSpPr>
        <p:spPr bwMode="auto">
          <a:xfrm>
            <a:off x="2029439" y="4579938"/>
            <a:ext cx="381000" cy="304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0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7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Cone Volume and Surface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4612" y="1162483"/>
            <a:ext cx="11804650" cy="55705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Slant height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en-US" sz="3200" dirty="0"/>
              <a:t> = √(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US" sz="3200" b="1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200" dirty="0"/>
              <a:t> +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h</a:t>
            </a:r>
            <a:r>
              <a:rPr lang="en-US" sz="3200" b="1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2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Volume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V</a:t>
            </a:r>
            <a:r>
              <a:rPr lang="en-US" sz="3200" dirty="0"/>
              <a:t> = </a:t>
            </a:r>
            <a:r>
              <a:rPr lang="el-GR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US" sz="3200" b="1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h</a:t>
            </a:r>
            <a:r>
              <a:rPr lang="en-US" sz="3200" dirty="0"/>
              <a:t> / 3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Base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= </a:t>
            </a:r>
            <a:r>
              <a:rPr lang="el-GR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US" sz="3200" b="1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Lateral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  <a:r>
              <a:rPr lang="en-US" sz="3200" dirty="0"/>
              <a:t> = </a:t>
            </a:r>
            <a:r>
              <a:rPr lang="el-GR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65612" y="1780236"/>
            <a:ext cx="7107209" cy="2957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function cone(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,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) </a:t>
            </a:r>
            <a:r>
              <a:rPr lang="es-ES" sz="2400" b="1" noProof="1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s-ES" sz="2400" b="1" noProof="1" smtClean="0">
                <a:latin typeface="Consolas" pitchFamily="49" charset="0"/>
                <a:cs typeface="Consolas" pitchFamily="49" charset="0"/>
              </a:rPr>
              <a:t> let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 = Math.sqrt(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*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*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 = Math.PI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*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*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*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s-ES" sz="2400" b="1" noProof="1">
                <a:cs typeface="Consolas" pitchFamily="49" charset="0"/>
              </a:rPr>
              <a:t> 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3;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  console.log("volume = " + volume);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area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 = Math.PI *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 * (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s-E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s-ES" sz="24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  console.log("area = " + area);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400" b="1" noProof="1"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51880"/>
            <a:ext cx="105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b="1" dirty="0">
                <a:hlinkClick r:id="rId2"/>
              </a:rPr>
              <a:t>https://judge.softuni.bg/Contests/288</a:t>
            </a:r>
            <a:endParaRPr lang="en-US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58185" y="5327440"/>
            <a:ext cx="7956027" cy="564977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Total surface area: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/>
              <a:t> =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+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  <a:r>
              <a:rPr lang="en-US" sz="3200" dirty="0"/>
              <a:t> = </a:t>
            </a:r>
            <a:r>
              <a:rPr lang="el-GR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US" sz="3200" dirty="0"/>
              <a:t> * (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US" sz="3200" dirty="0"/>
              <a:t> +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en-US" sz="32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9426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Statements</a:t>
            </a:r>
            <a:r>
              <a:rPr lang="en-US" sz="3200" dirty="0"/>
              <a:t> are "</a:t>
            </a:r>
            <a:r>
              <a:rPr lang="en-US" sz="3200" b="1" dirty="0">
                <a:solidFill>
                  <a:schemeClr val="bg1"/>
                </a:solidFill>
              </a:rPr>
              <a:t>commands</a:t>
            </a:r>
            <a:r>
              <a:rPr lang="en-US" sz="3200" dirty="0"/>
              <a:t>" to be executed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in JS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4412" y="2133600"/>
            <a:ext cx="9144000" cy="34515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number = 5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console.log(number)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if (number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5)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number = number + 1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console.log(number)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Закръглено правоъгълно изнесено означение 7"/>
          <p:cNvSpPr/>
          <p:nvPr/>
        </p:nvSpPr>
        <p:spPr bwMode="auto">
          <a:xfrm>
            <a:off x="6827114" y="2133594"/>
            <a:ext cx="3458297" cy="1447805"/>
          </a:xfrm>
          <a:prstGeom prst="wedgeRoundRectCallout">
            <a:avLst>
              <a:gd name="adj1" fmla="val -103520"/>
              <a:gd name="adj2" fmla="val -31910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3200" dirty="0">
                <a:solidFill>
                  <a:srgbClr val="FFFFFF"/>
                </a:solidFill>
              </a:rPr>
              <a:t>Semicolon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FFFFFF"/>
                </a:solidFill>
              </a:rPr>
              <a:t> at the end of line is not mandatory in JS</a:t>
            </a:r>
            <a:endParaRPr lang="bg-BG" sz="3200" dirty="0">
              <a:solidFill>
                <a:srgbClr val="FFFFFF"/>
              </a:solidFill>
            </a:endParaRPr>
          </a:p>
        </p:txBody>
      </p:sp>
      <p:sp>
        <p:nvSpPr>
          <p:cNvPr id="10" name="Закръглено правоъгълно изнесено означение 7"/>
          <p:cNvSpPr/>
          <p:nvPr/>
        </p:nvSpPr>
        <p:spPr bwMode="auto">
          <a:xfrm>
            <a:off x="7028540" y="3757528"/>
            <a:ext cx="3637871" cy="1827601"/>
          </a:xfrm>
          <a:prstGeom prst="wedgeRoundRectCallout">
            <a:avLst>
              <a:gd name="adj1" fmla="val -89502"/>
              <a:gd name="adj2" fmla="val -69706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3200" dirty="0">
                <a:solidFill>
                  <a:srgbClr val="FFFFFF"/>
                </a:solidFill>
              </a:rPr>
              <a:t>Block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r>
              <a:rPr lang="en-US" sz="3200" dirty="0">
                <a:solidFill>
                  <a:srgbClr val="FFFFFF"/>
                </a:solidFill>
              </a:rPr>
              <a:t> statements hold a sequence of commands</a:t>
            </a:r>
            <a:endParaRPr lang="bg-BG" sz="3200" dirty="0">
              <a:solidFill>
                <a:srgbClr val="FFFFFF"/>
              </a:solidFill>
            </a:endParaRPr>
          </a:p>
        </p:txBody>
      </p:sp>
      <p:sp>
        <p:nvSpPr>
          <p:cNvPr id="11" name="Закръглено правоъгълно изнесено означение 7"/>
          <p:cNvSpPr/>
          <p:nvPr/>
        </p:nvSpPr>
        <p:spPr bwMode="auto">
          <a:xfrm>
            <a:off x="3427412" y="4819504"/>
            <a:ext cx="3124200" cy="619250"/>
          </a:xfrm>
          <a:prstGeom prst="wedgeRoundRectCallout">
            <a:avLst>
              <a:gd name="adj1" fmla="val -77283"/>
              <a:gd name="adj2" fmla="val 43662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3200" dirty="0" smtClean="0">
                <a:solidFill>
                  <a:srgbClr val="FFFFFF"/>
                </a:solidFill>
              </a:rPr>
              <a:t>Empty statement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9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If-else, switch-case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68" y="838200"/>
            <a:ext cx="501169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JS supports the classical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sz="3200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Statements: if-else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60612" y="2057400"/>
            <a:ext cx="8942685" cy="2608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(number % 2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console.log("Even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 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console.log("Odd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490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66268" y="1196131"/>
            <a:ext cx="11815018" cy="5201066"/>
          </a:xfrm>
        </p:spPr>
        <p:txBody>
          <a:bodyPr>
            <a:normAutofit/>
          </a:bodyPr>
          <a:lstStyle/>
          <a:p>
            <a:r>
              <a:rPr lang="en-US" sz="3200" dirty="0"/>
              <a:t>Write a JS function to check if a number is </a:t>
            </a:r>
            <a:r>
              <a:rPr lang="en-US" sz="3200" b="1" dirty="0">
                <a:solidFill>
                  <a:schemeClr val="bg1"/>
                </a:solidFill>
              </a:rPr>
              <a:t>odd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even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invalid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Odd / Even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0412" y="2003367"/>
            <a:ext cx="802472" cy="5170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4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02295" y="1967974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80412" y="2885552"/>
            <a:ext cx="802472" cy="5170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02295" y="2850158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80412" y="3758008"/>
            <a:ext cx="802472" cy="5170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  <a:endParaRPr lang="bg-BG" sz="24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02295" y="3722615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80411" y="4650104"/>
            <a:ext cx="802472" cy="490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1.5</a:t>
            </a:r>
            <a:endParaRPr lang="bg-BG" sz="24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802293" y="4601215"/>
            <a:ext cx="1700729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invalid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80412" y="5509063"/>
            <a:ext cx="802472" cy="5170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bg-BG" sz="24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802295" y="5473670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2241543"/>
            <a:ext cx="7315200" cy="33043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function oddEven(num)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(!Number.isInteger(num))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else if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(num % 2 ===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console.log("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even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odd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it-IT" sz="2400" b="1" noProof="1">
              <a:solidFill>
                <a:schemeClr val="tx2"/>
              </a:solidFill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6005" y="6187191"/>
            <a:ext cx="105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b="1" dirty="0">
                <a:hlinkClick r:id="rId2"/>
              </a:rPr>
              <a:t>https://judge.softuni.bg/Contests/288</a:t>
            </a:r>
            <a:endParaRPr lang="en-US" b="1" dirty="0"/>
          </a:p>
        </p:txBody>
      </p:sp>
      <p:sp>
        <p:nvSpPr>
          <p:cNvPr id="22" name="Стрелка надясно 21"/>
          <p:cNvSpPr/>
          <p:nvPr/>
        </p:nvSpPr>
        <p:spPr bwMode="auto">
          <a:xfrm>
            <a:off x="9321545" y="2133600"/>
            <a:ext cx="380999" cy="304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Стрелка надясно 22"/>
          <p:cNvSpPr/>
          <p:nvPr/>
        </p:nvSpPr>
        <p:spPr bwMode="auto">
          <a:xfrm>
            <a:off x="9321545" y="2991684"/>
            <a:ext cx="380999" cy="304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Стрелка надясно 24"/>
          <p:cNvSpPr/>
          <p:nvPr/>
        </p:nvSpPr>
        <p:spPr bwMode="auto">
          <a:xfrm>
            <a:off x="9321545" y="3864140"/>
            <a:ext cx="380999" cy="304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Стрелка надясно 25"/>
          <p:cNvSpPr/>
          <p:nvPr/>
        </p:nvSpPr>
        <p:spPr bwMode="auto">
          <a:xfrm>
            <a:off x="9321544" y="4742739"/>
            <a:ext cx="380999" cy="304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Стрелка надясно 26"/>
          <p:cNvSpPr/>
          <p:nvPr/>
        </p:nvSpPr>
        <p:spPr bwMode="auto">
          <a:xfrm>
            <a:off x="9321543" y="5615197"/>
            <a:ext cx="380999" cy="304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168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69862" y="1328738"/>
            <a:ext cx="11804650" cy="5529262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 smtClean="0"/>
              <a:t>Operators, Expressions, Statements</a:t>
            </a:r>
            <a:endParaRPr lang="en-US" sz="3200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Conditional Statements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200" dirty="0"/>
              <a:t>if-else, switch-case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Loops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200" dirty="0"/>
              <a:t>for, while, </a:t>
            </a:r>
            <a:r>
              <a:rPr lang="en-US" sz="3200" dirty="0" smtClean="0"/>
              <a:t>do-while, for-in</a:t>
            </a:r>
            <a:r>
              <a:rPr lang="en-US" sz="3200" dirty="0"/>
              <a:t>, for-of</a:t>
            </a:r>
          </a:p>
        </p:txBody>
      </p:sp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/>
              <a:t>Truthy</a:t>
            </a:r>
            <a:r>
              <a:rPr lang="en-US" dirty="0"/>
              <a:t> and </a:t>
            </a:r>
            <a:r>
              <a:rPr lang="en-US" noProof="1"/>
              <a:t>Falsy</a:t>
            </a:r>
            <a:r>
              <a:rPr lang="en-US" dirty="0"/>
              <a:t> Expressions in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370012" y="1143000"/>
            <a:ext cx="10622101" cy="5254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JavaScript is rich of</a:t>
            </a:r>
            <a:r>
              <a:rPr lang="en-US" sz="3200" b="1" dirty="0"/>
              <a:t> </a:t>
            </a:r>
            <a:r>
              <a:rPr lang="en-US" sz="3200" dirty="0" smtClean="0"/>
              <a:t>unexpected </a:t>
            </a:r>
            <a:r>
              <a:rPr lang="en-US" sz="3200" dirty="0" err="1" smtClean="0"/>
              <a:t>behaviour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92889" y="2039340"/>
            <a:ext cx="10164898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defRPr sz="1800"/>
            </a:pP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"0" </a:t>
            </a: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== true) </a:t>
            </a:r>
            <a:r>
              <a:rPr lang="en-US" sz="24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400" dirty="0">
              <a:solidFill>
                <a:schemeClr val="accent2"/>
              </a:solidFill>
            </a:endParaRPr>
          </a:p>
          <a:p>
            <a:pPr marL="457200" lvl="0" indent="-457200">
              <a:defRPr sz="1800"/>
            </a:pP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4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== false) </a:t>
            </a:r>
            <a:r>
              <a:rPr lang="en-US" sz="24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400" dirty="0">
              <a:solidFill>
                <a:schemeClr val="accent2"/>
              </a:solidFill>
            </a:endParaRPr>
          </a:p>
          <a:p>
            <a:pPr marL="457200" lvl="0" indent="-457200">
              <a:defRPr sz="1800"/>
            </a:pP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) console.log(true) </a:t>
            </a:r>
            <a:r>
              <a:rPr lang="en-US" sz="24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400" dirty="0">
              <a:solidFill>
                <a:schemeClr val="accent2"/>
              </a:solidFill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== true) </a:t>
            </a:r>
            <a:r>
              <a:rPr lang="en-US" sz="24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false</a:t>
            </a:r>
          </a:p>
          <a:p>
            <a:pPr marL="457200" indent="-457200">
              <a:defRPr sz="1800"/>
            </a:pP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4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== false) </a:t>
            </a:r>
            <a:r>
              <a:rPr lang="en-US" sz="24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</a:p>
          <a:p>
            <a:pPr marL="457200" lvl="0" indent="-457200">
              <a:defRPr sz="1800"/>
            </a:pP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if ([]) console.log(true); </a:t>
            </a:r>
            <a:r>
              <a:rPr lang="en-US" sz="24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4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== false ||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4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== true) </a:t>
            </a:r>
            <a:r>
              <a:rPr lang="en-US" sz="24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400" dirty="0">
              <a:solidFill>
                <a:schemeClr val="accent2"/>
              </a:solidFill>
            </a:endParaRPr>
          </a:p>
          <a:p>
            <a:pPr marL="457200" lvl="0" indent="-457200">
              <a:defRPr sz="1800"/>
            </a:pP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!null</a:t>
            </a:r>
            <a:r>
              <a:rPr lang="en-US" sz="2400" b="1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4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2772445"/>
            <a:ext cx="1791081" cy="1685393"/>
          </a:xfrm>
          <a:prstGeom prst="rect">
            <a:avLst/>
          </a:prstGeom>
        </p:spPr>
      </p:pic>
      <p:pic>
        <p:nvPicPr>
          <p:cNvPr id="1028" name="Picture 4" descr="http://i694.photobucket.com/albums/vv305/sunnymoonxy/th_3fc826c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2035878"/>
            <a:ext cx="1379766" cy="73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4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Selects for execution a statement from a list depending on the value of the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switch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2524746" y="2438400"/>
            <a:ext cx="9007589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day = 3</a:t>
            </a:r>
            <a:endParaRPr lang="bg-BG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(day)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1: console.log('Monday');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2: console.log('Tuesday');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3: console.log('Wednesday');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bg-BG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7: console.log('Sunday');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: console.log('Error!');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427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JS function to print "</a:t>
            </a:r>
            <a:r>
              <a:rPr lang="en-US" sz="3200" b="1" dirty="0">
                <a:solidFill>
                  <a:schemeClr val="bg1"/>
                </a:solidFill>
              </a:rPr>
              <a:t>fruit</a:t>
            </a:r>
            <a:r>
              <a:rPr lang="en-US" sz="3200" dirty="0"/>
              <a:t>", "</a:t>
            </a:r>
            <a:r>
              <a:rPr lang="en-US" sz="3200" b="1" dirty="0">
                <a:solidFill>
                  <a:schemeClr val="bg1"/>
                </a:solidFill>
              </a:rPr>
              <a:t>vegetable</a:t>
            </a:r>
            <a:r>
              <a:rPr lang="en-US" sz="3200" dirty="0"/>
              <a:t>" or "</a:t>
            </a:r>
            <a:r>
              <a:rPr lang="en-US" sz="3200" b="1" dirty="0">
                <a:solidFill>
                  <a:schemeClr val="bg1"/>
                </a:solidFill>
              </a:rPr>
              <a:t>unknown</a:t>
            </a:r>
            <a:r>
              <a:rPr lang="en-US" sz="3200" dirty="0"/>
              <a:t>" </a:t>
            </a:r>
            <a:r>
              <a:rPr lang="en-US" sz="3200" dirty="0" smtClean="0"/>
              <a:t>         depending </a:t>
            </a:r>
            <a:r>
              <a:rPr lang="en-US" sz="3200" dirty="0"/>
              <a:t>on the input string</a:t>
            </a:r>
          </a:p>
          <a:p>
            <a:pPr lvl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Fruits</a:t>
            </a:r>
            <a:r>
              <a:rPr lang="en-US" sz="3200" dirty="0"/>
              <a:t> are: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banana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apple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kiwi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cherry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lemon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grapes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peach</a:t>
            </a:r>
          </a:p>
          <a:p>
            <a:pPr lvl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bg-BG" sz="3200" dirty="0"/>
              <a:t> </a:t>
            </a:r>
            <a:r>
              <a:rPr lang="en-US" sz="3200" dirty="0"/>
              <a:t>are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tomato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cucumber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pepper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onion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garlic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parsley</a:t>
            </a:r>
          </a:p>
          <a:p>
            <a:pPr lvl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All others </a:t>
            </a:r>
            <a:r>
              <a:rPr lang="en-US" sz="3200" dirty="0"/>
              <a:t>are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unknown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 or Vegetable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31812" y="4637557"/>
            <a:ext cx="1360201" cy="5170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lemon</a:t>
            </a:r>
            <a:endParaRPr lang="bg-BG" sz="24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1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31812" y="5633235"/>
            <a:ext cx="1360201" cy="490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onion</a:t>
            </a:r>
            <a:endParaRPr lang="bg-BG" sz="24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11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vegetable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246812" y="4651054"/>
            <a:ext cx="1360201" cy="490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peach</a:t>
            </a:r>
            <a:endParaRPr lang="bg-BG" sz="24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26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46812" y="5633235"/>
            <a:ext cx="1360201" cy="490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pizza</a:t>
            </a:r>
            <a:endParaRPr lang="bg-BG" sz="24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226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unknown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Стрелка надясно 10"/>
          <p:cNvSpPr/>
          <p:nvPr/>
        </p:nvSpPr>
        <p:spPr bwMode="auto">
          <a:xfrm>
            <a:off x="2930674" y="4767943"/>
            <a:ext cx="381000" cy="3405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Стрелка надясно 22"/>
          <p:cNvSpPr/>
          <p:nvPr/>
        </p:nvSpPr>
        <p:spPr bwMode="auto">
          <a:xfrm>
            <a:off x="2930674" y="5708007"/>
            <a:ext cx="381000" cy="3405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Стрелка надясно 24"/>
          <p:cNvSpPr/>
          <p:nvPr/>
        </p:nvSpPr>
        <p:spPr bwMode="auto">
          <a:xfrm>
            <a:off x="5713412" y="4725826"/>
            <a:ext cx="381000" cy="3405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Стрелка надясно 25"/>
          <p:cNvSpPr/>
          <p:nvPr/>
        </p:nvSpPr>
        <p:spPr bwMode="auto">
          <a:xfrm>
            <a:off x="5713412" y="5712501"/>
            <a:ext cx="381000" cy="3405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Стрелка надясно 26"/>
          <p:cNvSpPr/>
          <p:nvPr/>
        </p:nvSpPr>
        <p:spPr bwMode="auto">
          <a:xfrm>
            <a:off x="7770812" y="4767943"/>
            <a:ext cx="381000" cy="3405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Стрелка надясно 27"/>
          <p:cNvSpPr/>
          <p:nvPr/>
        </p:nvSpPr>
        <p:spPr bwMode="auto">
          <a:xfrm>
            <a:off x="7770812" y="5708006"/>
            <a:ext cx="381000" cy="3405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761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7" grpId="0" animBg="1"/>
      <p:bldP spid="18" grpId="0" animBg="1"/>
      <p:bldP spid="20" grpId="0" animBg="1"/>
      <p:bldP spid="21" grpId="0" animBg="1"/>
      <p:bldP spid="11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Fruit or Vegetable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1812" y="1268219"/>
            <a:ext cx="51816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function food(word)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2400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'banana':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'apple':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'kiwi':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'cherry':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'lemon':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'grapes':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'peach':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console.log('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fruit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13412" y="1271056"/>
            <a:ext cx="59436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'tomato':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'cucumber':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'pepper':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'onion':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'parsley':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'garlic':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'vegetable'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console.log('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unknown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b="1" dirty="0">
                <a:hlinkClick r:id="rId2"/>
              </a:rPr>
              <a:t>https://judge.softuni.bg/Contests/288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13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Loops in 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For, while, do-while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1676400"/>
            <a:ext cx="314473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3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for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while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do-while</a:t>
            </a:r>
            <a:r>
              <a:rPr lang="en-US" sz="3200" dirty="0"/>
              <a:t> loops work as in C++, </a:t>
            </a:r>
            <a:r>
              <a:rPr lang="en-US" sz="3200" dirty="0" smtClean="0"/>
              <a:t>C</a:t>
            </a:r>
            <a:r>
              <a:rPr lang="en-US" sz="3200" dirty="0"/>
              <a:t># and Java</a:t>
            </a:r>
          </a:p>
          <a:p>
            <a:r>
              <a:rPr lang="en-US" sz="3200" dirty="0"/>
              <a:t>Classical </a:t>
            </a:r>
            <a:r>
              <a:rPr lang="en-US" sz="3200" b="1" dirty="0">
                <a:solidFill>
                  <a:schemeClr val="bg1"/>
                </a:solidFill>
              </a:rPr>
              <a:t>for</a:t>
            </a:r>
            <a:r>
              <a:rPr lang="en-US" sz="3200" dirty="0"/>
              <a:t>-loop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r>
              <a:rPr lang="en-US"/>
              <a:t>: for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08212" y="3124200"/>
            <a:ext cx="9601200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(let i</a:t>
            </a:r>
            <a:r>
              <a:rPr lang="en-US" sz="2400" b="1" noProof="1">
                <a:solidFill>
                  <a:schemeClr val="tx2"/>
                </a:solidFill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noProof="1">
                <a:solidFill>
                  <a:schemeClr val="tx2"/>
                </a:solidFill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400" b="1" noProof="1">
                <a:solidFill>
                  <a:schemeClr val="tx2"/>
                </a:solidFill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2400" b="1" noProof="1">
                <a:solidFill>
                  <a:schemeClr val="tx2"/>
                </a:solidFill>
                <a:cs typeface="Consolas" pitchFamily="49" charset="0"/>
              </a:rPr>
              <a:t> </a:t>
            </a:r>
            <a:r>
              <a:rPr lang="bg-BG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 i++)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0 1 2 3 4 5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13551" y="5000116"/>
            <a:ext cx="9595861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(let i</a:t>
            </a:r>
            <a:r>
              <a:rPr lang="en-US" sz="2400" b="1" noProof="1">
                <a:solidFill>
                  <a:schemeClr val="tx2"/>
                </a:solidFill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noProof="1">
                <a:solidFill>
                  <a:schemeClr val="tx2"/>
                </a:solidFill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50; i</a:t>
            </a:r>
            <a:r>
              <a:rPr lang="en-US" sz="2400" b="1" noProof="1">
                <a:solidFill>
                  <a:schemeClr val="tx2"/>
                </a:solidFill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2400" b="1" noProof="1">
                <a:solidFill>
                  <a:schemeClr val="tx2"/>
                </a:solidFill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10; i</a:t>
            </a:r>
            <a:r>
              <a:rPr lang="en-US" sz="2400" b="1" noProof="1">
                <a:solidFill>
                  <a:schemeClr val="tx2"/>
                </a:solidFill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sz="2400" b="1" noProof="1">
                <a:solidFill>
                  <a:schemeClr val="tx2"/>
                </a:solidFill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10)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50 40 30 20 10</a:t>
            </a:r>
            <a:endParaRPr lang="en-US" sz="2400" b="1" i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while, do-while,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74884" y="1295400"/>
            <a:ext cx="935472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count = 1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console.log(count *= 2)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2 4 8 16 32 64 128 256 512 1024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71854" y="3364854"/>
            <a:ext cx="935472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s = "ho"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console.log(s);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s = s + s;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4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(s.length &lt; 20)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ho hoho hohohoho hohohohohohohoho</a:t>
            </a:r>
          </a:p>
        </p:txBody>
      </p:sp>
    </p:spTree>
    <p:extLst>
      <p:ext uri="{BB962C8B-B14F-4D97-AF65-F5344CB8AC3E}">
        <p14:creationId xmlns:p14="http://schemas.microsoft.com/office/powerpoint/2010/main" val="13130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JS function to print the numbers from 1 to n</a:t>
            </a:r>
          </a:p>
          <a:p>
            <a:pPr lvl="1"/>
            <a:r>
              <a:rPr lang="en-US" sz="3200" dirty="0"/>
              <a:t>Return a string holding HTML list </a:t>
            </a:r>
            <a:r>
              <a:rPr lang="en-US" sz="3200" b="1" noProof="1">
                <a:solidFill>
                  <a:schemeClr val="bg1"/>
                </a:solidFill>
              </a:rPr>
              <a:t>&lt;ul&gt;&lt;li&gt;…&lt;/li&gt;&lt;/ul&gt;</a:t>
            </a:r>
          </a:p>
          <a:p>
            <a:pPr lvl="1"/>
            <a:r>
              <a:rPr lang="en-US" sz="3200" dirty="0" smtClean="0"/>
              <a:t>Display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sz="3200" dirty="0" smtClean="0"/>
              <a:t> lines in </a:t>
            </a:r>
            <a:r>
              <a:rPr lang="en-US" sz="3200" b="1" dirty="0" smtClean="0">
                <a:solidFill>
                  <a:schemeClr val="bg1"/>
                </a:solidFill>
                <a:cs typeface="Consolas" pitchFamily="49" charset="0"/>
              </a:rPr>
              <a:t>green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sz="3200" dirty="0" smtClean="0"/>
              <a:t> lines in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blue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Colorful Numbers 1 … 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6263" y="3429000"/>
            <a:ext cx="10363198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&lt;ul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'&gt;1&lt;/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span&gt;&lt;/li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&lt;li&gt;&lt;span style=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'color:</a:t>
            </a:r>
            <a:r>
              <a:rPr lang="it-IT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'&gt;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&lt;li&gt;&lt;span style='color:</a:t>
            </a:r>
            <a:r>
              <a:rPr lang="it-IT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'&gt;3&lt;/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span&gt;&lt;/li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ul&gt;</a:t>
            </a:r>
          </a:p>
        </p:txBody>
      </p:sp>
    </p:spTree>
    <p:extLst>
      <p:ext uri="{BB962C8B-B14F-4D97-AF65-F5344CB8AC3E}">
        <p14:creationId xmlns:p14="http://schemas.microsoft.com/office/powerpoint/2010/main" val="233007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Colorful Numbers 1 … 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7012" y="1219200"/>
            <a:ext cx="11430000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function nums(n)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let html = '&lt;ul&gt;\n';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for (let i = 1; i &lt;= n;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let color = '</a:t>
            </a:r>
            <a:r>
              <a:rPr lang="it-IT" sz="2400" b="1" noProof="1">
                <a:latin typeface="Consolas" pitchFamily="49" charset="0"/>
                <a:cs typeface="Consolas" pitchFamily="49" charset="0"/>
              </a:rPr>
              <a:t>blue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if (i % 2 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!== 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0) color = '</a:t>
            </a:r>
            <a:r>
              <a:rPr lang="it-IT" sz="2400" b="1" noProof="1"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html += 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`&lt;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li&gt;&lt;span style=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'color:${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color}'&gt;${i}&lt;/span&gt;&lt;/li&gt;\n`;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html += '&lt;/ul&gt;';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return html;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555992" y="5068971"/>
            <a:ext cx="610102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document.body.innerHTML = 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nums(10)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9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60412" y="4722355"/>
            <a:ext cx="10958928" cy="768084"/>
          </a:xfrm>
        </p:spPr>
        <p:txBody>
          <a:bodyPr/>
          <a:lstStyle/>
          <a:p>
            <a:r>
              <a:rPr lang="en-US" sz="5400" dirty="0" smtClean="0"/>
              <a:t>Live Exercises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793509"/>
            <a:ext cx="3676207" cy="36762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635000"/>
            <a:ext cx="3121423" cy="38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3736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8800" b="1" u="sng" dirty="0" smtClean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Chessboard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7"/>
            <a:ext cx="11804650" cy="5570538"/>
          </a:xfrm>
        </p:spPr>
        <p:txBody>
          <a:bodyPr>
            <a:normAutofit/>
          </a:bodyPr>
          <a:lstStyle/>
          <a:p>
            <a:r>
              <a:rPr lang="en-US" sz="3200" dirty="0"/>
              <a:t>Write a JS function to print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chessboard</a:t>
            </a:r>
            <a:r>
              <a:rPr lang="en-US" sz="3200" dirty="0"/>
              <a:t> 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. Examples: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50" y="2048941"/>
            <a:ext cx="1695944" cy="1684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444753" y="2568206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75912" y="4858384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36778" y="1889606"/>
            <a:ext cx="6457853" cy="43858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class="chessboard"&gt;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bg-BG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bg-BG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/div&gt;</a:t>
            </a:r>
            <a:endParaRPr lang="bg-BG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&lt;div&gt;…&lt;/div&gt;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50" y="4082514"/>
            <a:ext cx="2222462" cy="2216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Стрелка надясно 5"/>
          <p:cNvSpPr/>
          <p:nvPr/>
        </p:nvSpPr>
        <p:spPr bwMode="auto">
          <a:xfrm>
            <a:off x="8629261" y="2743200"/>
            <a:ext cx="457200" cy="304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Стрелка надясно 15"/>
          <p:cNvSpPr/>
          <p:nvPr/>
        </p:nvSpPr>
        <p:spPr bwMode="auto">
          <a:xfrm>
            <a:off x="8629261" y="5038573"/>
            <a:ext cx="457200" cy="304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08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 animBg="1"/>
      <p:bldP spid="6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Chessboard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276220"/>
            <a:ext cx="10820398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function chessboard(size)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let html = '&lt;div class="chessboard"&gt;\n';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for (let row = 0; row &lt; size; row++)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html += '  &lt;div&gt;\n';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let color = (row % 2 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=== 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0) ? 'black' : 'white';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for (let col = 0; col &lt; size; col++)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html += `    &lt;span class="${color}"&gt;&lt;/span&gt;\n`;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color = (color 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=== 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'white') ? 'black' : 'white';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html += '  &lt;/div&gt;\n';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return html + '&lt;/div&gt;';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Правоъгълник 2"/>
          <p:cNvSpPr/>
          <p:nvPr/>
        </p:nvSpPr>
        <p:spPr>
          <a:xfrm>
            <a:off x="2741612" y="6304581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Check your solution here: </a:t>
            </a:r>
            <a:r>
              <a:rPr lang="en-US" b="1" dirty="0">
                <a:hlinkClick r:id="rId2"/>
              </a:rPr>
              <a:t>https://judge.softuni.bg/Contests/288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82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Chessboard: Visualization in the Browser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22411" y="1208316"/>
            <a:ext cx="10944002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document.createElement("style");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css.innerHTML = `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body { background: #CCC;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.chessboard {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.black, .white {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 width:50px; height:50px;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.black { background: black;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.white { background: white;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`;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document.getElementsByTagName("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")[0].appendChild(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2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document.body.innerHTML = 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chessboard(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664" y="1600200"/>
            <a:ext cx="2794525" cy="31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for</a:t>
            </a:r>
            <a:r>
              <a:rPr lang="en-US" sz="3200" dirty="0"/>
              <a:t> …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dirty="0"/>
              <a:t> loop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for</a:t>
            </a:r>
            <a:r>
              <a:rPr lang="en-US" sz="3200" dirty="0"/>
              <a:t> … </a:t>
            </a:r>
            <a:r>
              <a:rPr lang="en-US" sz="3200" b="1" dirty="0">
                <a:solidFill>
                  <a:schemeClr val="bg1"/>
                </a:solidFill>
              </a:rPr>
              <a:t>of</a:t>
            </a:r>
            <a:r>
              <a:rPr lang="en-US" sz="3200" dirty="0"/>
              <a:t>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Loop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151741" y="1717573"/>
            <a:ext cx="9581472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it-IT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(let index </a:t>
            </a:r>
            <a:r>
              <a:rPr lang="it-IT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</a:t>
            </a:r>
            <a:r>
              <a:rPr lang="it-IT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0 1 2 3 4 5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loops through the indices (keys), </a:t>
            </a:r>
            <a:r>
              <a:rPr lang="it-IT" sz="2400" b="1" i="1" noProof="1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not</a:t>
            </a:r>
            <a:r>
              <a:rPr lang="bg-BG" sz="2400" b="1" i="1" noProof="1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it-IT" sz="2400" b="1" i="1" noProof="1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values</a:t>
            </a:r>
            <a:endParaRPr lang="it-IT" sz="2400" b="1" i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151739" y="4528237"/>
            <a:ext cx="9546365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it-IT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(let 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value </a:t>
            </a:r>
            <a:r>
              <a:rPr lang="it-IT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it-IT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console.log(value);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5 10 15 20 maria true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loops through the values</a:t>
            </a:r>
            <a:endParaRPr lang="it-IT" sz="2400" b="1" i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3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Binary Logarithm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87463"/>
            <a:ext cx="11804650" cy="5570537"/>
          </a:xfrm>
        </p:spPr>
        <p:txBody>
          <a:bodyPr>
            <a:normAutofit/>
          </a:bodyPr>
          <a:lstStyle/>
          <a:p>
            <a:r>
              <a:rPr lang="en-US" sz="3200" dirty="0"/>
              <a:t>Write a JS function to enter </a:t>
            </a:r>
            <a:r>
              <a:rPr lang="en-US" sz="3200" b="1" dirty="0">
                <a:solidFill>
                  <a:schemeClr val="bg1"/>
                </a:solidFill>
              </a:rPr>
              <a:t>n</a:t>
            </a:r>
            <a:r>
              <a:rPr lang="en-US" sz="3200" dirty="0"/>
              <a:t> numbers and print for each number </a:t>
            </a:r>
            <a:r>
              <a:rPr lang="en-US" sz="3200" b="1" dirty="0">
                <a:solidFill>
                  <a:schemeClr val="bg1"/>
                </a:solidFill>
              </a:rPr>
              <a:t>x</a:t>
            </a:r>
            <a:r>
              <a:rPr lang="en-US" sz="3200" dirty="0"/>
              <a:t> its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binary logarithm</a:t>
            </a:r>
            <a:r>
              <a:rPr lang="en-US" sz="3200" dirty="0"/>
              <a:t> 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sz="3200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 </a:t>
            </a:r>
            <a:r>
              <a:rPr lang="en-US" sz="3200" b="1" dirty="0">
                <a:solidFill>
                  <a:schemeClr val="bg1"/>
                </a:solidFill>
              </a:rPr>
              <a:t>x</a:t>
            </a:r>
            <a:r>
              <a:rPr lang="en-US" sz="3200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88038" y="2753427"/>
            <a:ext cx="1654726" cy="22859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bg-BG" sz="2400" b="1" noProof="1">
                <a:latin typeface="Consolas" panose="020B0609020204030204" pitchFamily="49" charset="0"/>
                <a:cs typeface="Arial" panose="020B0604020202020204" pitchFamily="34" charset="0"/>
              </a:rPr>
              <a:t>1024</a:t>
            </a:r>
            <a:endParaRPr lang="en-US" sz="2400" b="1" noProof="1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bg-BG" sz="2400" b="1" noProof="1">
                <a:latin typeface="Consolas" panose="020B0609020204030204" pitchFamily="49" charset="0"/>
                <a:cs typeface="Arial" panose="020B0604020202020204" pitchFamily="34" charset="0"/>
              </a:rPr>
              <a:t>1048576</a:t>
            </a:r>
            <a:endParaRPr lang="en-US" sz="2400" b="1" noProof="1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256</a:t>
            </a:r>
          </a:p>
          <a:p>
            <a:pPr>
              <a:lnSpc>
                <a:spcPct val="115000"/>
              </a:lnSpc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15000"/>
              </a:lnSpc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400" b="1" noProof="1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540260" y="2753427"/>
            <a:ext cx="940317" cy="2281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400" b="1" noProof="1"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400" b="1" noProof="1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2735969"/>
            <a:ext cx="6786706" cy="22987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function binaryLogarithm(nums)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(let x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console.log(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Math.log2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(x));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  <a:endParaRPr lang="it-IT" sz="2400" b="1" noProof="1"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415" y="6096000"/>
            <a:ext cx="1094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b="1" dirty="0">
                <a:hlinkClick r:id="rId2"/>
              </a:rPr>
              <a:t>https://judge.softuni.bg/Contests/288</a:t>
            </a:r>
            <a:endParaRPr lang="en-US" b="1" dirty="0"/>
          </a:p>
        </p:txBody>
      </p:sp>
      <p:sp>
        <p:nvSpPr>
          <p:cNvPr id="8" name="Стрелка надясно 7"/>
          <p:cNvSpPr/>
          <p:nvPr/>
        </p:nvSpPr>
        <p:spPr bwMode="auto">
          <a:xfrm>
            <a:off x="9975172" y="3733800"/>
            <a:ext cx="483448" cy="381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710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0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Prime Number Checker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151812" y="2985390"/>
            <a:ext cx="3581400" cy="1293447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break</a:t>
            </a:r>
            <a:r>
              <a:rPr lang="en-US" sz="3200" dirty="0"/>
              <a:t> exits 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the </a:t>
            </a:r>
            <a:r>
              <a:rPr lang="en-US" sz="3200" dirty="0"/>
              <a:t>innermost loop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7067" y="1676400"/>
            <a:ext cx="7757998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function isPrime(num)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let prime =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for (let d = </a:t>
            </a:r>
            <a:r>
              <a:rPr lang="bg-BG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2;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d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Math.sqrt(num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 d++)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if (num % d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0)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prime &amp;&amp; (num &gt; 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it-IT" sz="2400" b="1" noProof="1">
              <a:solidFill>
                <a:schemeClr val="tx2"/>
              </a:solidFill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414" y="6182360"/>
            <a:ext cx="1094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b="1" dirty="0">
                <a:hlinkClick r:id="rId2"/>
              </a:rPr>
              <a:t>https://judge.softuni.bg/Contests/288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749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continue</a:t>
            </a:r>
            <a:r>
              <a:rPr lang="en-US" sz="3200" dirty="0"/>
              <a:t> goes to the next loop iteration</a:t>
            </a:r>
          </a:p>
          <a:p>
            <a:pPr lvl="1"/>
            <a:r>
              <a:rPr lang="en-US" sz="3200" dirty="0"/>
              <a:t>Skips the lines to the end of loop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360612" y="2805793"/>
            <a:ext cx="9421301" cy="25287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for (let x = 0; x &lt; 10; x++)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if (x % 2 </a:t>
            </a:r>
            <a:r>
              <a:rPr lang="en-US" sz="24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console.log(x++);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Prints 1 3 5 7 9</a:t>
            </a:r>
            <a:endParaRPr lang="it-IT" sz="2400" b="1" i="1" noProof="1">
              <a:solidFill>
                <a:schemeClr val="accent2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1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48063" y="1624496"/>
            <a:ext cx="8349446" cy="4798782"/>
            <a:chOff x="540767" y="1696736"/>
            <a:chExt cx="3675941" cy="4405146"/>
          </a:xfrm>
        </p:grpSpPr>
        <p:sp>
          <p:nvSpPr>
            <p:cNvPr id="11" name="Rounded Rectangle 16">
              <a:extLst>
                <a:ext uri="{FF2B5EF4-FFF2-40B4-BE49-F238E27FC236}">
                  <a16:creationId xmlns=""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41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smtClean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=""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rgbClr val="FFFFFF">
                <a:alpha val="2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047" y="1322711"/>
            <a:ext cx="8630747" cy="5300339"/>
            <a:chOff x="472011" y="1508786"/>
            <a:chExt cx="3799787" cy="4865561"/>
          </a:xfrm>
        </p:grpSpPr>
        <p:sp>
          <p:nvSpPr>
            <p:cNvPr id="14" name="Rounded Rectangle 10">
              <a:extLst>
                <a:ext uri="{FF2B5EF4-FFF2-40B4-BE49-F238E27FC236}">
                  <a16:creationId xmlns=""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rgbClr val="2344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 smtClean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Rounded Rectangle 16">
              <a:extLst>
                <a:ext uri="{FF2B5EF4-FFF2-40B4-BE49-F238E27FC236}">
                  <a16:creationId xmlns=""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41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smtClean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Half Frame 15">
              <a:extLst>
                <a:ext uri="{FF2B5EF4-FFF2-40B4-BE49-F238E27FC236}">
                  <a16:creationId xmlns=""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rgbClr val="FFFFFF">
                <a:alpha val="2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33181" y="1502963"/>
            <a:ext cx="8223250" cy="492031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Operators and expressions in JS are similar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to C# / Java / PHP / C++, but not identical</a:t>
            </a:r>
          </a:p>
          <a:p>
            <a:pPr lvl="1">
              <a:buClr>
                <a:schemeClr val="bg2"/>
              </a:buClr>
            </a:pPr>
            <a:r>
              <a:rPr lang="en-US" sz="2400" b="1" dirty="0">
                <a:solidFill>
                  <a:schemeClr val="bg1"/>
                </a:solidFill>
              </a:rPr>
              <a:t>||</a:t>
            </a:r>
            <a:r>
              <a:rPr lang="en-US" sz="2400" dirty="0">
                <a:solidFill>
                  <a:schemeClr val="bg2"/>
                </a:solidFill>
              </a:rPr>
              <a:t> returns the leftmost "</a:t>
            </a:r>
            <a:r>
              <a:rPr lang="en-US" sz="2400" b="1" dirty="0">
                <a:solidFill>
                  <a:schemeClr val="bg1"/>
                </a:solidFill>
              </a:rPr>
              <a:t>true</a:t>
            </a:r>
            <a:r>
              <a:rPr lang="en-US" sz="2400" dirty="0">
                <a:solidFill>
                  <a:schemeClr val="bg2"/>
                </a:solidFill>
              </a:rPr>
              <a:t>" expression</a:t>
            </a:r>
          </a:p>
          <a:p>
            <a:r>
              <a:rPr lang="en-US" sz="2400" dirty="0">
                <a:solidFill>
                  <a:schemeClr val="bg2"/>
                </a:solidFill>
              </a:rPr>
              <a:t>Conditional statements in JS are like in all </a:t>
            </a:r>
            <a:r>
              <a:rPr lang="en-US" sz="2400" dirty="0" smtClean="0">
                <a:solidFill>
                  <a:schemeClr val="bg2"/>
                </a:solidFill>
              </a:rPr>
              <a:t/>
            </a:r>
            <a:br>
              <a:rPr lang="en-US" sz="2400" dirty="0" smtClean="0">
                <a:solidFill>
                  <a:schemeClr val="bg2"/>
                </a:solidFill>
              </a:rPr>
            </a:br>
            <a:r>
              <a:rPr lang="en-US" sz="2400" dirty="0" smtClean="0">
                <a:solidFill>
                  <a:schemeClr val="bg2"/>
                </a:solidFill>
              </a:rPr>
              <a:t>modern </a:t>
            </a:r>
            <a:r>
              <a:rPr lang="en-US" sz="2400" dirty="0">
                <a:solidFill>
                  <a:schemeClr val="bg2"/>
                </a:solidFill>
              </a:rPr>
              <a:t>programming languages:</a:t>
            </a: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Classical conditionals: </a:t>
            </a:r>
            <a:r>
              <a:rPr lang="en-US" sz="2400" b="1" dirty="0">
                <a:solidFill>
                  <a:schemeClr val="bg1"/>
                </a:solidFill>
              </a:rPr>
              <a:t>if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en-US" sz="2400" b="1" dirty="0">
                <a:solidFill>
                  <a:schemeClr val="bg1"/>
                </a:solidFill>
              </a:rPr>
              <a:t>else</a:t>
            </a:r>
            <a:r>
              <a:rPr lang="en-US" sz="2400" dirty="0">
                <a:solidFill>
                  <a:schemeClr val="bg2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switch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en-US" sz="2400" b="1" dirty="0">
                <a:solidFill>
                  <a:schemeClr val="bg1"/>
                </a:solidFill>
              </a:rPr>
              <a:t>case</a:t>
            </a:r>
          </a:p>
          <a:p>
            <a:r>
              <a:rPr lang="en-US" sz="2400" dirty="0">
                <a:solidFill>
                  <a:schemeClr val="bg2"/>
                </a:solidFill>
              </a:rPr>
              <a:t>Loops in JavaScript</a:t>
            </a: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Classical loops: </a:t>
            </a:r>
            <a:r>
              <a:rPr lang="en-US" sz="2400" b="1" dirty="0">
                <a:solidFill>
                  <a:schemeClr val="bg1"/>
                </a:solidFill>
              </a:rPr>
              <a:t>while</a:t>
            </a:r>
            <a:r>
              <a:rPr lang="en-US" sz="2400" dirty="0">
                <a:solidFill>
                  <a:schemeClr val="bg2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do-while</a:t>
            </a:r>
            <a:r>
              <a:rPr lang="en-US" sz="2400" dirty="0">
                <a:solidFill>
                  <a:schemeClr val="bg2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for</a:t>
            </a:r>
            <a:r>
              <a:rPr lang="en-US" sz="2400" dirty="0">
                <a:solidFill>
                  <a:schemeClr val="bg2"/>
                </a:solidFill>
              </a:rPr>
              <a:t> loops</a:t>
            </a: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Iterate over collection: </a:t>
            </a:r>
            <a:r>
              <a:rPr lang="en-US" sz="2400" b="1" dirty="0">
                <a:solidFill>
                  <a:schemeClr val="bg1"/>
                </a:solidFill>
              </a:rPr>
              <a:t>for</a:t>
            </a:r>
            <a:r>
              <a:rPr lang="en-US" sz="2400" dirty="0">
                <a:solidFill>
                  <a:schemeClr val="bg2"/>
                </a:solidFill>
              </a:rPr>
              <a:t> … </a:t>
            </a:r>
            <a:r>
              <a:rPr lang="en-US" sz="2400" b="1" dirty="0">
                <a:solidFill>
                  <a:schemeClr val="bg1"/>
                </a:solidFill>
              </a:rPr>
              <a:t>in</a:t>
            </a:r>
            <a:r>
              <a:rPr lang="en-US" sz="2400" dirty="0">
                <a:solidFill>
                  <a:schemeClr val="bg2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for</a:t>
            </a:r>
            <a:r>
              <a:rPr lang="en-US" sz="2400" dirty="0">
                <a:solidFill>
                  <a:schemeClr val="bg2"/>
                </a:solidFill>
              </a:rPr>
              <a:t> … </a:t>
            </a:r>
            <a:r>
              <a:rPr lang="en-US" sz="2400" b="1" dirty="0">
                <a:solidFill>
                  <a:schemeClr val="bg1"/>
                </a:solidFill>
              </a:rPr>
              <a:t>of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209" y="3307952"/>
            <a:ext cx="2883658" cy="31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1"/>
          <p:cNvSpPr/>
          <p:nvPr/>
        </p:nvSpPr>
        <p:spPr>
          <a:xfrm>
            <a:off x="2284412" y="6400410"/>
            <a:ext cx="678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https://softuni.bg/trainings/2080/js-fundamentals-september-2018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4920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Operators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Expressions</a:t>
            </a:r>
            <a:r>
              <a:rPr lang="de-DE" dirty="0" smtClean="0"/>
              <a:t> in JS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8" y="5490439"/>
            <a:ext cx="11423063" cy="499819"/>
          </a:xfrm>
        </p:spPr>
        <p:txBody>
          <a:bodyPr/>
          <a:lstStyle/>
          <a:p>
            <a:r>
              <a:rPr lang="de-DE" sz="4000" dirty="0" err="1" smtClean="0"/>
              <a:t>Arithmetic</a:t>
            </a:r>
            <a:r>
              <a:rPr lang="de-DE" sz="4000" dirty="0" smtClean="0"/>
              <a:t>, Logical, </a:t>
            </a:r>
            <a:r>
              <a:rPr lang="de-DE" sz="4000" dirty="0" err="1" smtClean="0"/>
              <a:t>Comparison</a:t>
            </a:r>
            <a:r>
              <a:rPr lang="de-DE" sz="4000" dirty="0" smtClean="0"/>
              <a:t>, </a:t>
            </a:r>
            <a:r>
              <a:rPr lang="de-DE" sz="4000" dirty="0" err="1" smtClean="0"/>
              <a:t>Assignment</a:t>
            </a:r>
            <a:r>
              <a:rPr lang="de-DE" sz="4000" dirty="0" smtClean="0"/>
              <a:t>, </a:t>
            </a:r>
            <a:r>
              <a:rPr lang="de-DE" sz="4000" dirty="0" err="1" smtClean="0"/>
              <a:t>Others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47" y="1524000"/>
            <a:ext cx="3251731" cy="21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6157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xmlns="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xmlns="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xmlns="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1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3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in JS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Текстово поле 4"/>
          <p:cNvSpPr txBox="1"/>
          <p:nvPr/>
        </p:nvSpPr>
        <p:spPr>
          <a:xfrm>
            <a:off x="1903412" y="1379764"/>
            <a:ext cx="9906000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latin typeface="Consolas" pitchFamily="49" charset="0"/>
                <a:cs typeface="Consolas" pitchFamily="49" charset="0"/>
              </a:rPr>
              <a:t>console.log(3 + 4 - 2);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5 (add /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subtract </a:t>
            </a:r>
            <a:r>
              <a:rPr lang="it-IT" sz="2400" b="1" i="1" noProof="1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 smtClean="0"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400" b="1" noProof="1">
                <a:latin typeface="Consolas" pitchFamily="49" charset="0"/>
                <a:cs typeface="Consolas" pitchFamily="49" charset="0"/>
              </a:rPr>
              <a:t>* 2);</a:t>
            </a:r>
            <a:r>
              <a:rPr lang="it-IT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6 (multiply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latin typeface="Consolas" pitchFamily="49" charset="0"/>
                <a:cs typeface="Consolas" pitchFamily="49" charset="0"/>
              </a:rPr>
              <a:t>console.log(2 ** 10);</a:t>
            </a:r>
            <a:r>
              <a:rPr lang="it-IT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1024 (exponential operator **)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latin typeface="Consolas" pitchFamily="49" charset="0"/>
                <a:cs typeface="Consolas" pitchFamily="49" charset="0"/>
              </a:rPr>
              <a:t>console.log(5 / 2);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2.5 (divide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latin typeface="Consolas" pitchFamily="49" charset="0"/>
                <a:cs typeface="Consolas" pitchFamily="49" charset="0"/>
              </a:rPr>
              <a:t>console.log(5 / 0);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Infinity (divide by zero)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latin typeface="Consolas" pitchFamily="49" charset="0"/>
                <a:cs typeface="Consolas" pitchFamily="49" charset="0"/>
              </a:rPr>
              <a:t>console.log(Infinity / Infinity);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NaN (wrong division)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latin typeface="Consolas" pitchFamily="49" charset="0"/>
                <a:cs typeface="Consolas" pitchFamily="49" charset="0"/>
              </a:rPr>
              <a:t>console.log(Math.floor(7 / 3));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2 (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integral division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latin typeface="Consolas" pitchFamily="49" charset="0"/>
                <a:cs typeface="Consolas" pitchFamily="49" charset="0"/>
              </a:rPr>
              <a:t>console.log(7 % 3);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1 (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remainder of division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latin typeface="Consolas" pitchFamily="49" charset="0"/>
                <a:cs typeface="Consolas" pitchFamily="49" charset="0"/>
              </a:rPr>
              <a:t>console.log(5.3 % 3);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2.3 (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remainder of division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latin typeface="Consolas" pitchFamily="49" charset="0"/>
                <a:cs typeface="Consolas" pitchFamily="49" charset="0"/>
              </a:rPr>
              <a:t>let a = 5; console.log(++a);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6 (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prefixed ++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latin typeface="Consolas" pitchFamily="49" charset="0"/>
                <a:cs typeface="Consolas" pitchFamily="49" charset="0"/>
              </a:rPr>
              <a:t>console.log(a++); 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6 (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postfix ++</a:t>
            </a:r>
            <a:r>
              <a:rPr lang="it-IT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it-IT" sz="2400" b="1" i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Write a JS </a:t>
            </a:r>
            <a:r>
              <a:rPr lang="de-DE" sz="3200" dirty="0" err="1" smtClean="0"/>
              <a:t>function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multiply</a:t>
            </a:r>
            <a:r>
              <a:rPr lang="de-DE" sz="3200" dirty="0" smtClean="0"/>
              <a:t> </a:t>
            </a:r>
            <a:r>
              <a:rPr lang="de-DE" sz="3200" dirty="0" err="1" smtClean="0"/>
              <a:t>two</a:t>
            </a:r>
            <a:r>
              <a:rPr lang="de-DE" sz="3200" dirty="0" smtClean="0"/>
              <a:t> </a:t>
            </a:r>
            <a:r>
              <a:rPr lang="de-DE" sz="3200" dirty="0" err="1" smtClean="0"/>
              <a:t>numbers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57400"/>
            <a:ext cx="610997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function mult(num1, num2)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let result = num1 *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return result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5181600"/>
            <a:ext cx="610997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mult(4, 2.5) 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returns 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005" y="6172200"/>
            <a:ext cx="105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b="1" dirty="0">
                <a:hlinkClick r:id="rId2"/>
              </a:rPr>
              <a:t>https://judge.softuni.bg/Contests/288</a:t>
            </a:r>
            <a:endParaRPr lang="en-US" b="1" dirty="0"/>
          </a:p>
        </p:txBody>
      </p:sp>
      <p:sp>
        <p:nvSpPr>
          <p:cNvPr id="11" name="Закръглено правоъгълно изнесено означение 7"/>
          <p:cNvSpPr/>
          <p:nvPr/>
        </p:nvSpPr>
        <p:spPr bwMode="auto">
          <a:xfrm>
            <a:off x="7085012" y="1896164"/>
            <a:ext cx="3673019" cy="1075635"/>
          </a:xfrm>
          <a:prstGeom prst="wedgeRoundRectCallout">
            <a:avLst>
              <a:gd name="adj1" fmla="val -40888"/>
              <a:gd name="adj2" fmla="val -3242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this function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judge system</a:t>
            </a:r>
            <a:endParaRPr kumimoji="0" lang="bg-BG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Закръглено правоъгълно изнесено означение 7"/>
          <p:cNvSpPr/>
          <p:nvPr/>
        </p:nvSpPr>
        <p:spPr bwMode="auto">
          <a:xfrm>
            <a:off x="5942012" y="3288107"/>
            <a:ext cx="4816019" cy="1436293"/>
          </a:xfrm>
          <a:prstGeom prst="wedgeRoundRectCallout">
            <a:avLst>
              <a:gd name="adj1" fmla="val -15093"/>
              <a:gd name="adj2" fmla="val -46807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The judge sends the input as </a:t>
            </a:r>
            <a:r>
              <a:rPr lang="en-US" sz="2400" b="1" dirty="0">
                <a:solidFill>
                  <a:schemeClr val="bg1"/>
                </a:solidFill>
              </a:rPr>
              <a:t>parameters</a:t>
            </a:r>
            <a:r>
              <a:rPr lang="en-US" sz="2400" dirty="0">
                <a:solidFill>
                  <a:srgbClr val="FFFFFF"/>
                </a:solidFill>
              </a:rPr>
              <a:t>, specified in the </a:t>
            </a:r>
            <a:r>
              <a:rPr lang="en-US" sz="2400" b="1" dirty="0">
                <a:solidFill>
                  <a:schemeClr val="bg1"/>
                </a:solidFill>
              </a:rPr>
              <a:t>problem description</a:t>
            </a:r>
            <a:endParaRPr lang="bg-BG" sz="2400" b="1" dirty="0">
              <a:solidFill>
                <a:schemeClr val="bg1"/>
              </a:solidFill>
            </a:endParaRPr>
          </a:p>
        </p:txBody>
      </p:sp>
      <p:sp>
        <p:nvSpPr>
          <p:cNvPr id="15" name="Закръглено правоъгълно изнесено означение 7"/>
          <p:cNvSpPr/>
          <p:nvPr/>
        </p:nvSpPr>
        <p:spPr bwMode="auto">
          <a:xfrm>
            <a:off x="6971843" y="4911007"/>
            <a:ext cx="3786188" cy="1051058"/>
          </a:xfrm>
          <a:prstGeom prst="wedgeRoundRectCallout">
            <a:avLst>
              <a:gd name="adj1" fmla="val -44293"/>
              <a:gd name="adj2" fmla="val 17214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400" dirty="0">
                <a:solidFill>
                  <a:srgbClr val="FFFFFF"/>
                </a:solidFill>
              </a:rPr>
              <a:t>Invoke the above function to test it </a:t>
            </a:r>
            <a:r>
              <a:rPr lang="en-US" sz="2400" b="1" dirty="0">
                <a:solidFill>
                  <a:schemeClr val="bg1"/>
                </a:solidFill>
              </a:rPr>
              <a:t>locally</a:t>
            </a:r>
            <a:endParaRPr lang="bg-BG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54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Boxes and Bottles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19200"/>
            <a:ext cx="11804650" cy="5570537"/>
          </a:xfrm>
        </p:spPr>
        <p:txBody>
          <a:bodyPr>
            <a:normAutofit/>
          </a:bodyPr>
          <a:lstStyle/>
          <a:p>
            <a:r>
              <a:rPr lang="en-US" sz="3200" dirty="0"/>
              <a:t>Write a JS function to calculate how many boxes will be needed to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fit </a:t>
            </a:r>
            <a:r>
              <a:rPr lang="en-US" sz="3200" b="1" dirty="0">
                <a:solidFill>
                  <a:schemeClr val="bg1"/>
                </a:solidFill>
              </a:rPr>
              <a:t>n</a:t>
            </a:r>
            <a:r>
              <a:rPr lang="en-US" sz="3200" dirty="0"/>
              <a:t> bottles if each box fits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k</a:t>
            </a:r>
            <a:r>
              <a:rPr lang="en-US" sz="3200" dirty="0"/>
              <a:t> bottles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3137914" y="4136734"/>
            <a:ext cx="6214388" cy="14369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function boxesAndBottles(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400" b="1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it-IT" sz="2400" b="1" noProof="1">
              <a:solidFill>
                <a:schemeClr val="tx2"/>
              </a:solidFill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8618" y="2675086"/>
            <a:ext cx="762000" cy="914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4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25602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19423" y="2675086"/>
            <a:ext cx="762000" cy="914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endParaRPr lang="bg-BG" sz="24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36407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3346" y="2675086"/>
            <a:ext cx="762000" cy="914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4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46921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005" y="6172200"/>
            <a:ext cx="105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b="1" dirty="0">
                <a:hlinkClick r:id="rId2"/>
              </a:rPr>
              <a:t>https://judge.softuni.bg/Contests/288</a:t>
            </a:r>
            <a:endParaRPr lang="en-US" b="1" dirty="0"/>
          </a:p>
        </p:txBody>
      </p:sp>
      <p:sp>
        <p:nvSpPr>
          <p:cNvPr id="18" name="Стрелка надясно 17"/>
          <p:cNvSpPr/>
          <p:nvPr/>
        </p:nvSpPr>
        <p:spPr bwMode="auto">
          <a:xfrm>
            <a:off x="2894012" y="3048000"/>
            <a:ext cx="381000" cy="2560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Стрелка надясно 25"/>
          <p:cNvSpPr/>
          <p:nvPr/>
        </p:nvSpPr>
        <p:spPr bwMode="auto">
          <a:xfrm>
            <a:off x="5903913" y="3002946"/>
            <a:ext cx="381000" cy="2560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Стрелка надясно 26"/>
          <p:cNvSpPr/>
          <p:nvPr/>
        </p:nvSpPr>
        <p:spPr bwMode="auto">
          <a:xfrm>
            <a:off x="9066212" y="2996251"/>
            <a:ext cx="381000" cy="2560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213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dirty="0" smtClean="0">
                <a:solidFill>
                  <a:schemeClr val="bg1"/>
                </a:solidFill>
              </a:rPr>
              <a:t>||</a:t>
            </a:r>
            <a:r>
              <a:rPr lang="en-US" sz="3200" dirty="0" smtClean="0"/>
              <a:t> operators returns the leftmost "</a:t>
            </a:r>
            <a:r>
              <a:rPr lang="en-US" sz="3200" b="1" dirty="0" smtClean="0">
                <a:solidFill>
                  <a:schemeClr val="bg1"/>
                </a:solidFill>
              </a:rPr>
              <a:t>true</a:t>
            </a:r>
            <a:r>
              <a:rPr lang="en-US" sz="3200" dirty="0" smtClean="0"/>
              <a:t>" value: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&amp;&amp;</a:t>
            </a:r>
            <a:r>
              <a:rPr lang="en-US" sz="3200" dirty="0"/>
              <a:t> operators returns the leftmost "</a:t>
            </a:r>
            <a:r>
              <a:rPr lang="en-US" sz="3200" b="1" dirty="0">
                <a:solidFill>
                  <a:schemeClr val="bg1"/>
                </a:solidFill>
              </a:rPr>
              <a:t>false</a:t>
            </a:r>
            <a:r>
              <a:rPr lang="en-US" sz="3200" dirty="0"/>
              <a:t>" </a:t>
            </a:r>
            <a:r>
              <a:rPr lang="en-US" sz="3200" dirty="0" smtClean="0"/>
              <a:t>value: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in JS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08212" y="1981200"/>
            <a:ext cx="90678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let t = false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0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''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5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'hi'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console.log(t); 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08213" y="4572000"/>
            <a:ext cx="90678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let val = true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'yes'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5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null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console.log(val); 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null</a:t>
            </a:r>
          </a:p>
        </p:txBody>
      </p:sp>
    </p:spTree>
    <p:extLst>
      <p:ext uri="{BB962C8B-B14F-4D97-AF65-F5344CB8AC3E}">
        <p14:creationId xmlns:p14="http://schemas.microsoft.com/office/powerpoint/2010/main" val="329555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 in 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0812" y="1371600"/>
            <a:ext cx="5943600" cy="5349875"/>
          </a:xfrm>
        </p:spPr>
        <p:txBody>
          <a:bodyPr>
            <a:normAutofit/>
          </a:bodyPr>
          <a:lstStyle/>
          <a:p>
            <a:r>
              <a:rPr lang="en-US" sz="3200" dirty="0"/>
              <a:t>Comparison </a:t>
            </a:r>
            <a:r>
              <a:rPr lang="en-US" sz="3200" dirty="0" smtClean="0"/>
              <a:t>operators</a:t>
            </a:r>
            <a:br>
              <a:rPr lang="en-US" sz="3200" dirty="0" smtClean="0"/>
            </a:br>
            <a:r>
              <a:rPr lang="en-US" sz="3200" dirty="0" smtClean="0"/>
              <a:t>compare </a:t>
            </a:r>
            <a:r>
              <a:rPr lang="en-US" sz="3200" dirty="0"/>
              <a:t>values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/>
                </a:solidFill>
                <a:cs typeface="Consolas" pitchFamily="49" charset="0"/>
              </a:rPr>
              <a:t>==</a:t>
            </a:r>
            <a:r>
              <a:rPr lang="en-US" sz="3200" dirty="0"/>
              <a:t>, </a:t>
            </a:r>
            <a:r>
              <a:rPr lang="en-US" sz="3200" dirty="0">
                <a:cs typeface="Consolas" pitchFamily="49" charset="0"/>
              </a:rPr>
              <a:t>!=</a:t>
            </a:r>
            <a:r>
              <a:rPr lang="en-US" sz="3200" dirty="0"/>
              <a:t>, </a:t>
            </a:r>
            <a:r>
              <a:rPr lang="en-US" sz="3200" dirty="0">
                <a:cs typeface="Consolas" pitchFamily="49" charset="0"/>
              </a:rPr>
              <a:t>&lt;</a:t>
            </a:r>
            <a:r>
              <a:rPr lang="en-US" sz="3200" dirty="0"/>
              <a:t>, </a:t>
            </a:r>
            <a:r>
              <a:rPr lang="en-US" sz="3200" dirty="0">
                <a:cs typeface="Consolas" pitchFamily="49" charset="0"/>
              </a:rPr>
              <a:t>&gt;</a:t>
            </a:r>
            <a:r>
              <a:rPr lang="en-US" sz="3200" dirty="0"/>
              <a:t>, </a:t>
            </a:r>
            <a:r>
              <a:rPr lang="en-US" sz="3200" dirty="0">
                <a:cs typeface="Consolas" pitchFamily="49" charset="0"/>
              </a:rPr>
              <a:t>&gt;=</a:t>
            </a:r>
            <a:r>
              <a:rPr lang="en-US" sz="3200" dirty="0"/>
              <a:t>, </a:t>
            </a:r>
            <a:r>
              <a:rPr lang="en-US" sz="3200" dirty="0">
                <a:cs typeface="Consolas" pitchFamily="49" charset="0"/>
              </a:rPr>
              <a:t>&lt;=</a:t>
            </a:r>
            <a:r>
              <a:rPr lang="en-US" sz="3200" dirty="0"/>
              <a:t>, </a:t>
            </a:r>
            <a:r>
              <a:rPr lang="en-US" sz="3200" dirty="0">
                <a:cs typeface="Consolas" pitchFamily="49" charset="0"/>
              </a:rPr>
              <a:t>===</a:t>
            </a:r>
            <a:r>
              <a:rPr lang="en-US" sz="3200" dirty="0"/>
              <a:t>,</a:t>
            </a:r>
            <a:r>
              <a:rPr lang="en-US" sz="3200" dirty="0">
                <a:cs typeface="Consolas" pitchFamily="49" charset="0"/>
              </a:rPr>
              <a:t> !==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  <a:cs typeface="Consolas" panose="020B0609020204030204" pitchFamily="49" charset="0"/>
              </a:rPr>
              <a:t>==</a:t>
            </a:r>
            <a:r>
              <a:rPr lang="en-US" sz="3200" dirty="0"/>
              <a:t> means "equal after </a:t>
            </a:r>
            <a:r>
              <a:rPr lang="en-US" sz="3200" dirty="0" smtClean="0"/>
              <a:t>type </a:t>
            </a:r>
            <a:r>
              <a:rPr lang="en-US" sz="3200" dirty="0"/>
              <a:t>conversion"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  <a:cs typeface="Consolas" panose="020B0609020204030204" pitchFamily="49" charset="0"/>
              </a:rPr>
              <a:t>===</a:t>
            </a:r>
            <a:r>
              <a:rPr lang="en-US" sz="3200" dirty="0"/>
              <a:t> means "equal and of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the </a:t>
            </a:r>
            <a:r>
              <a:rPr lang="en-US" sz="3200" dirty="0"/>
              <a:t>same type"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23012" y="1676400"/>
            <a:ext cx="5562600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var b = 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false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true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"5.5");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[]);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===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false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console.log(3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!==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"3");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289066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0</TotalTime>
  <Words>2471</Words>
  <Application>Microsoft Office PowerPoint</Application>
  <PresentationFormat>По избор</PresentationFormat>
  <Paragraphs>475</Paragraphs>
  <Slides>42</Slides>
  <Notes>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42</vt:i4>
      </vt:variant>
    </vt:vector>
  </HeadingPairs>
  <TitlesOfParts>
    <vt:vector size="43" baseType="lpstr">
      <vt:lpstr>1_SoftUni3_1</vt:lpstr>
      <vt:lpstr>Control-Flow Logic in JS</vt:lpstr>
      <vt:lpstr>Table of Contents</vt:lpstr>
      <vt:lpstr>Have a Question?</vt:lpstr>
      <vt:lpstr>Презентация на PowerPoint</vt:lpstr>
      <vt:lpstr>Arithmetic Operators in JS</vt:lpstr>
      <vt:lpstr>Problem: Multiply Two Numbers</vt:lpstr>
      <vt:lpstr>Problem: Boxes and Bottles</vt:lpstr>
      <vt:lpstr>Logical Operators in JS</vt:lpstr>
      <vt:lpstr>Comparison Operators in JS</vt:lpstr>
      <vt:lpstr>Assignment and Other Operators in JS</vt:lpstr>
      <vt:lpstr>Problem: Leap Year</vt:lpstr>
      <vt:lpstr>Expressions in JS: Circle Area</vt:lpstr>
      <vt:lpstr>Expressions in JS: Triangle Area</vt:lpstr>
      <vt:lpstr>Problem: Cone Volume and Surface Area</vt:lpstr>
      <vt:lpstr>Solution: Cone Volume and Surface Area</vt:lpstr>
      <vt:lpstr>Statements in JS</vt:lpstr>
      <vt:lpstr>Презентация на PowerPoint</vt:lpstr>
      <vt:lpstr>Conditional Statements: if-else</vt:lpstr>
      <vt:lpstr>Problem: Odd / Even</vt:lpstr>
      <vt:lpstr>Truthy and Falsy Expressions in JavaScript</vt:lpstr>
      <vt:lpstr>The switch-case Statement</vt:lpstr>
      <vt:lpstr>Problem: Fruit or Vegetable</vt:lpstr>
      <vt:lpstr>Solution: Fruit or Vegetable</vt:lpstr>
      <vt:lpstr>Презентация на PowerPoint</vt:lpstr>
      <vt:lpstr>Loops: for</vt:lpstr>
      <vt:lpstr>Loops: while, do-while, …</vt:lpstr>
      <vt:lpstr>Problem: Colorful Numbers 1 … n</vt:lpstr>
      <vt:lpstr>Solution: Colorful Numbers 1 … n</vt:lpstr>
      <vt:lpstr>Презентация на PowerPoint</vt:lpstr>
      <vt:lpstr>Problem: Chessboard</vt:lpstr>
      <vt:lpstr>Solution: Chessboard</vt:lpstr>
      <vt:lpstr>Chessboard: Visualization in the Browser</vt:lpstr>
      <vt:lpstr>For Each Loop</vt:lpstr>
      <vt:lpstr>Problem: Binary Logarithm</vt:lpstr>
      <vt:lpstr>Problem: Prime Number Checker</vt:lpstr>
      <vt:lpstr>Continue</vt:lpstr>
      <vt:lpstr>Summary</vt:lpstr>
      <vt:lpstr>Презентация на PowerPoint</vt:lpstr>
      <vt:lpstr>SoftUni Diamond Partners</vt:lpstr>
      <vt:lpstr>SoftUni Organizational Partners</vt:lpstr>
      <vt:lpstr>Trainings @ Software University (SoftUni)</vt:lpstr>
      <vt:lpstr>License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Fundamentals - Operations and Logic Flow</dc:title>
  <dc:subject>JavaScript Fundamentals - Practical Training Course @ SoftUni</dc:subject>
  <dc:creator/>
  <cp:keywords>JS Fundamentals, Software University, SoftUni, programming, coding, software development, education, training, course</cp:keywords>
  <dc:description>JavaScript Fundamentals Course @ SoftUni - https://softuni.bg/courses/javascript-fundamentals</dc:description>
  <cp:lastModifiedBy/>
  <cp:revision>1</cp:revision>
  <dcterms:created xsi:type="dcterms:W3CDTF">2014-01-02T17:00:34Z</dcterms:created>
  <dcterms:modified xsi:type="dcterms:W3CDTF">2018-09-18T09:52:43Z</dcterms:modified>
  <cp:category>programming;computer programming;software development;web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